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317" r:id="rId3"/>
    <p:sldId id="272" r:id="rId4"/>
    <p:sldId id="319" r:id="rId5"/>
    <p:sldId id="320" r:id="rId6"/>
    <p:sldId id="321" r:id="rId7"/>
    <p:sldId id="31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3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336" r:id="rId26"/>
    <p:sldId id="332" r:id="rId27"/>
    <p:sldId id="333" r:id="rId28"/>
    <p:sldId id="290" r:id="rId29"/>
    <p:sldId id="291" r:id="rId30"/>
    <p:sldId id="292" r:id="rId31"/>
    <p:sldId id="295" r:id="rId32"/>
    <p:sldId id="296" r:id="rId33"/>
    <p:sldId id="305" r:id="rId34"/>
    <p:sldId id="335" r:id="rId35"/>
    <p:sldId id="323" r:id="rId36"/>
    <p:sldId id="313" r:id="rId37"/>
    <p:sldId id="314" r:id="rId38"/>
    <p:sldId id="315" r:id="rId39"/>
    <p:sldId id="326" r:id="rId40"/>
    <p:sldId id="324" r:id="rId41"/>
    <p:sldId id="316" r:id="rId42"/>
    <p:sldId id="325" r:id="rId43"/>
    <p:sldId id="327" r:id="rId44"/>
    <p:sldId id="271" r:id="rId45"/>
  </p:sldIdLst>
  <p:sldSz cx="9144000" cy="6858000" type="screen4x3"/>
  <p:notesSz cx="6950075" cy="9236075"/>
  <p:embeddedFontLst>
    <p:embeddedFont>
      <p:font typeface="ＭＳ Ｐゴシック" pitchFamily="34" charset="-128"/>
      <p:regular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Yuk" initials="SY" lastIdx="6" clrIdx="0"/>
  <p:cmAuthor id="1" name="mccormickc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EAEAEA"/>
    <a:srgbClr val="EBD5F7"/>
    <a:srgbClr val="CCCCFF"/>
    <a:srgbClr val="4D4D4D"/>
    <a:srgbClr val="0066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13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18" y="-22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287845"/>
            <a:ext cx="6950075" cy="3703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485" tIns="46242" rIns="92485" bIns="46242">
            <a:spAutoFit/>
          </a:bodyPr>
          <a:lstStyle/>
          <a:p>
            <a:pPr algn="ctr" defTabSz="924199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You Need to Know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about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Aid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43058" y="8729217"/>
            <a:ext cx="463961" cy="24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485" tIns="46242" rIns="92485" bIns="46242">
            <a:spAutoFit/>
          </a:bodyPr>
          <a:lstStyle/>
          <a:p>
            <a:pPr algn="ctr" defTabSz="924199" eaLnBrk="0" hangingPunct="0">
              <a:spcBef>
                <a:spcPct val="50000"/>
              </a:spcBef>
              <a:defRPr/>
            </a:pPr>
            <a:fld id="{2143F79F-1473-40AC-893A-D16282756818}" type="slidenum">
              <a:rPr lang="en-US" sz="1000" b="0"/>
              <a:pPr algn="ctr" defTabSz="924199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b="0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84687" y="8727654"/>
            <a:ext cx="1145372" cy="24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485" tIns="46242" rIns="92485" bIns="46242">
            <a:spAutoFit/>
          </a:bodyPr>
          <a:lstStyle/>
          <a:p>
            <a:pPr defTabSz="924199" eaLnBrk="0" hangingPunct="0">
              <a:spcBef>
                <a:spcPct val="50000"/>
              </a:spcBef>
              <a:defRPr/>
            </a:pPr>
            <a:r>
              <a:rPr lang="en-US" sz="1000" b="0" dirty="0"/>
              <a:t>© NASFAA </a:t>
            </a:r>
            <a:r>
              <a:rPr lang="en-US" sz="1000" b="0" dirty="0" smtClean="0"/>
              <a:t>2011</a:t>
            </a:r>
            <a:endParaRPr lang="en-US" sz="1000" b="0" dirty="0"/>
          </a:p>
        </p:txBody>
      </p:sp>
      <p:pic>
        <p:nvPicPr>
          <p:cNvPr id="93189" name="Picture 4"/>
          <p:cNvPicPr>
            <a:picLocks noChangeAspect="1" noChangeArrowheads="1"/>
          </p:cNvPicPr>
          <p:nvPr/>
        </p:nvPicPr>
        <p:blipFill>
          <a:blip r:embed="rId2" cstate="print"/>
          <a:srcRect l="5487" t="9836" r="84756" b="31148"/>
          <a:stretch>
            <a:fillRect/>
          </a:stretch>
        </p:blipFill>
        <p:spPr bwMode="auto">
          <a:xfrm>
            <a:off x="560491" y="8625969"/>
            <a:ext cx="308269" cy="2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84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1076" cy="4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t" anchorCtr="0" compatLnSpc="1">
            <a:prstTxWarp prst="textNoShape">
              <a:avLst/>
            </a:prstTxWarp>
          </a:bodyPr>
          <a:lstStyle>
            <a:lvl1pPr defTabSz="924199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443" y="1"/>
            <a:ext cx="3011076" cy="4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t" anchorCtr="0" compatLnSpc="1">
            <a:prstTxWarp prst="textNoShape">
              <a:avLst/>
            </a:prstTxWarp>
          </a:bodyPr>
          <a:lstStyle>
            <a:lvl1pPr algn="r" defTabSz="924199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385" y="4386510"/>
            <a:ext cx="5561306" cy="415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020"/>
            <a:ext cx="3011076" cy="4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b" anchorCtr="0" compatLnSpc="1">
            <a:prstTxWarp prst="textNoShape">
              <a:avLst/>
            </a:prstTxWarp>
          </a:bodyPr>
          <a:lstStyle>
            <a:lvl1pPr defTabSz="924199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443" y="8773020"/>
            <a:ext cx="3011076" cy="4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b" anchorCtr="0" compatLnSpc="1">
            <a:prstTxWarp prst="textNoShape">
              <a:avLst/>
            </a:prstTxWarp>
          </a:bodyPr>
          <a:lstStyle>
            <a:lvl1pPr algn="r" defTabSz="924199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934987D-E581-4EE3-B73A-9C255CAE0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4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6D830-DEB0-4BC5-978C-2F4979D4770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F6B7A-94BF-4D00-B790-C9E10DFEA98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F28CB-91D2-4055-899B-44298B7F6DD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32879-C99E-4157-92E7-9BCCBC409BC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5EF3B-FF94-411C-9E01-B26A721321D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FACCE-1022-4395-909F-F6361895F64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D4918-9CAD-4D3F-B291-C2E6B4D3AED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6455A-8372-4473-BAF9-56B59A3EF77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4088D-E6CC-4CD2-A6A4-EEB7A6B5898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B89DE-8395-473D-AA75-B88F607B126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3ACC0-2774-4DB9-B99B-04D928AD4D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4088A-545B-48D5-839B-3BEB25347C1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189EF-DF2F-4199-BC22-3B0CAEEABA0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5F592-7AB7-4C5F-80F6-A4EF3E92378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9F3DD-1CA1-4FA2-85ED-F23917B43D1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77D36-0B5C-4662-AAB4-B3A0A0B0789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E72C6-295F-4915-94F1-C0D2E124115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4987D-E581-4EE3-B73A-9C255CAE0D7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4B41-DCDE-4CD2-9A21-15E579B28FC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00612-793C-4062-8F82-4CF5925F9B5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3D405-E5D4-4CE0-9856-6FB048ADB5F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EFAA5-1F5C-435B-8DC7-8E4C9E3D8B1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88EA5-0C90-4001-AD0B-1BD96771391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AD3A3-9712-4E33-AB0F-98F0A2F592F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643F3-155E-4BC7-9C3C-4F429474C23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6A309-88AA-46DC-9907-A0B32701380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74AA-F50E-4490-BDD1-C3750CCCFA3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4987D-E581-4EE3-B73A-9C255CAE0D7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B8684-B10F-4296-B6F5-0E1A3CD9E6C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1684D-77B6-476D-9251-A7B52B43B40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E3623-C880-4B7B-8BEC-BF2BE899D05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C3B2E-D879-42E5-BB26-0EFB44B1096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0BC9B-3D0B-4678-85E7-2F77C65C1A1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3C787-FACA-4F2D-A699-CBB76A44423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486E8-D18C-49C7-A15F-034205FA64B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5B195-7304-4BCA-92CB-616B6436B48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6BD80-7173-48C8-8D8F-7B5C2570284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0AC95-5DB7-41B3-9DD7-195E6F50FD9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7BD6D-2ED6-40F8-8D23-3F036C3B78C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2A52C-1837-4E9F-A847-679CE84CAC7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3CB68-691B-4D15-A328-A92EF17211C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4B262-C70B-4E1E-9782-8CF5AF449E1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20237-49B3-44C9-AE38-8BAB65425BF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123F1-E22D-488E-8B0B-F91CF17CBBE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8" descr="Background graphic - small top - small file siz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0" dirty="0">
                <a:solidFill>
                  <a:srgbClr val="333399"/>
                </a:solidFill>
              </a:rPr>
              <a:t>National Association of Student </a:t>
            </a:r>
            <a:br>
              <a:rPr lang="en-US" sz="2800" b="0" dirty="0">
                <a:solidFill>
                  <a:srgbClr val="333399"/>
                </a:solidFill>
              </a:rPr>
            </a:br>
            <a:r>
              <a:rPr lang="en-US" sz="2800" b="0" dirty="0">
                <a:solidFill>
                  <a:srgbClr val="333399"/>
                </a:solidFill>
              </a:rPr>
              <a:t>Financial Aid Administrators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8" descr="nasfaalogo_inv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172200"/>
            <a:ext cx="329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7"/>
          <p:cNvSpPr>
            <a:spLocks noChangeArrowheads="1"/>
          </p:cNvSpPr>
          <p:nvPr userDrawn="1"/>
        </p:nvSpPr>
        <p:spPr bwMode="auto">
          <a:xfrm>
            <a:off x="0" y="5638800"/>
            <a:ext cx="1676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0" dirty="0"/>
              <a:t>© NASFAA </a:t>
            </a:r>
            <a:r>
              <a:rPr lang="en-US" sz="1400" b="0" dirty="0" smtClean="0"/>
              <a:t>2011</a:t>
            </a:r>
            <a:endParaRPr lang="en-US" sz="1400" b="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458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657600"/>
            <a:ext cx="8458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0" descr="Background graphic - small top - small file siz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0" name="Rectangle 76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87" descr="nasfaalogo_inv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0" y="6249988"/>
            <a:ext cx="3295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6400800" y="57912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0" dirty="0"/>
              <a:t>Slide </a:t>
            </a:r>
            <a:fld id="{036C8EEA-BF9E-4B00-9199-9A2573EA00B2}" type="slidenum">
              <a:rPr lang="en-US" sz="1600" b="0"/>
              <a:pPr algn="r">
                <a:defRPr/>
              </a:pPr>
              <a:t>‹#›</a:t>
            </a:fld>
            <a:r>
              <a:rPr lang="en-US" sz="1200" b="0" dirty="0"/>
              <a:t>  </a:t>
            </a:r>
          </a:p>
          <a:p>
            <a:pPr algn="r">
              <a:defRPr/>
            </a:pPr>
            <a:endParaRPr lang="en-US" sz="1200" b="0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5791200"/>
            <a:ext cx="1676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0" dirty="0"/>
              <a:t>© NASFAA </a:t>
            </a:r>
            <a:r>
              <a:rPr lang="en-US" sz="1400" b="0" dirty="0" smtClean="0"/>
              <a:t>2011</a:t>
            </a:r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You </a:t>
            </a:r>
            <a:b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to Know </a:t>
            </a:r>
            <a:b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Financial </a:t>
            </a:r>
            <a: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848600" cy="4267200"/>
          </a:xfrm>
        </p:spPr>
        <p:txBody>
          <a:bodyPr/>
          <a:lstStyle/>
          <a:p>
            <a:pPr marL="347663" indent="-347663" eaLnBrk="1" hangingPunct="1">
              <a:spcBef>
                <a:spcPct val="100000"/>
              </a:spcBef>
            </a:pPr>
            <a:r>
              <a:rPr lang="en-US" smtClean="0"/>
              <a:t>Money that</a:t>
            </a:r>
            <a:r>
              <a:rPr lang="en-US" smtClean="0">
                <a:solidFill>
                  <a:srgbClr val="CC0099"/>
                </a:solidFill>
              </a:rPr>
              <a:t> </a:t>
            </a:r>
            <a:r>
              <a:rPr lang="en-US" smtClean="0"/>
              <a:t>does not have to be paid back</a:t>
            </a:r>
          </a:p>
          <a:p>
            <a:pPr marL="347663" indent="-347663" eaLnBrk="1" hangingPunct="1">
              <a:spcBef>
                <a:spcPct val="100000"/>
              </a:spcBef>
            </a:pPr>
            <a:r>
              <a:rPr lang="en-US" smtClean="0"/>
              <a:t>Usually awarded on the basis of financial need</a:t>
            </a:r>
          </a:p>
          <a:p>
            <a:pPr marL="347663" indent="-347663" eaLnBrk="1" hangingPunct="1">
              <a:spcBef>
                <a:spcPct val="100000"/>
              </a:spcBef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Loans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smtClean="0"/>
              <a:t>Money students and parents borrow to help pay college expenses </a:t>
            </a:r>
          </a:p>
          <a:p>
            <a:pPr eaLnBrk="1" hangingPunct="1">
              <a:spcAft>
                <a:spcPct val="30000"/>
              </a:spcAft>
            </a:pPr>
            <a:r>
              <a:rPr lang="en-US" smtClean="0"/>
              <a:t>Repayment usually begins after education is finished</a:t>
            </a:r>
          </a:p>
          <a:p>
            <a:pPr eaLnBrk="1" hangingPunct="1">
              <a:spcAft>
                <a:spcPct val="30000"/>
              </a:spcAft>
            </a:pPr>
            <a:r>
              <a:rPr lang="en-US" smtClean="0"/>
              <a:t>Only borrow what is really needed</a:t>
            </a:r>
          </a:p>
          <a:p>
            <a:pPr eaLnBrk="1" hangingPunct="1">
              <a:spcAft>
                <a:spcPct val="30000"/>
              </a:spcAft>
            </a:pPr>
            <a:r>
              <a:rPr lang="en-US" smtClean="0"/>
              <a:t>Look at loans as an investment in the future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Employment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50000"/>
              </a:spcAft>
              <a:buFontTx/>
              <a:buNone/>
              <a:defRPr/>
            </a:pPr>
            <a:r>
              <a:rPr lang="en-US" dirty="0" smtClean="0"/>
              <a:t>Allows student to earn money to help pay educational costs</a:t>
            </a:r>
          </a:p>
          <a:p>
            <a:pPr marL="282575" indent="-341313" eaLnBrk="1" hangingPunct="1">
              <a:spcAft>
                <a:spcPct val="50000"/>
              </a:spcAft>
              <a:defRPr/>
            </a:pPr>
            <a:r>
              <a:rPr lang="en-US" dirty="0" smtClean="0"/>
              <a:t>A paycheck; or</a:t>
            </a:r>
          </a:p>
          <a:p>
            <a:pPr marL="282575" indent="-341313" eaLnBrk="1" hangingPunct="1">
              <a:spcAft>
                <a:spcPct val="30000"/>
              </a:spcAft>
              <a:defRPr/>
            </a:pPr>
            <a:r>
              <a:rPr lang="en-US" dirty="0" smtClean="0"/>
              <a:t>Non-monetary compensation, such as room and board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Financial Aid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mtClean="0"/>
              <a:t>Federal government</a:t>
            </a:r>
          </a:p>
          <a:p>
            <a:pPr eaLnBrk="1" hangingPunct="1">
              <a:spcAft>
                <a:spcPct val="50000"/>
              </a:spcAft>
            </a:pPr>
            <a:r>
              <a:rPr lang="en-US" smtClean="0"/>
              <a:t>States</a:t>
            </a:r>
          </a:p>
          <a:p>
            <a:pPr eaLnBrk="1" hangingPunct="1">
              <a:spcAft>
                <a:spcPct val="50000"/>
              </a:spcAft>
            </a:pPr>
            <a:r>
              <a:rPr lang="en-US" smtClean="0"/>
              <a:t>Private sources</a:t>
            </a:r>
          </a:p>
          <a:p>
            <a:pPr eaLnBrk="1" hangingPunct="1">
              <a:spcAft>
                <a:spcPct val="50000"/>
              </a:spcAft>
            </a:pPr>
            <a:r>
              <a:rPr lang="en-US" smtClean="0"/>
              <a:t>Civic organizations and churches</a:t>
            </a:r>
          </a:p>
          <a:p>
            <a:pPr eaLnBrk="1" hangingPunct="1">
              <a:spcAft>
                <a:spcPct val="50000"/>
              </a:spcAft>
            </a:pPr>
            <a:r>
              <a:rPr lang="en-US" smtClean="0"/>
              <a:t>Employers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mtClean="0"/>
              <a:t>Largest source of financial aid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Aid awarded primarily on the basis of financial need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Must apply every year using the Free Application for Federal Student Aid (FAFSA)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Federal Aid Programs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267200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Federal Pell Grant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Teacher Education Assistance for College and Higher Education Grant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Federal Supplemental Educational Opportunity Grant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447800"/>
            <a:ext cx="3886200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Federal Perkins Loan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Federal Work-Study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Subsidized and Unsubsidized Loans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PLUS Loans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5000"/>
              </a:spcBef>
              <a:spcAft>
                <a:spcPct val="30000"/>
              </a:spcAft>
            </a:pPr>
            <a:r>
              <a:rPr lang="en-US" smtClean="0"/>
              <a:t>Residency requirements</a:t>
            </a:r>
          </a:p>
          <a:p>
            <a:pPr eaLnBrk="1" hangingPunct="1">
              <a:spcBef>
                <a:spcPct val="35000"/>
              </a:spcBef>
              <a:spcAft>
                <a:spcPct val="30000"/>
              </a:spcAft>
            </a:pPr>
            <a:r>
              <a:rPr lang="en-US" smtClean="0"/>
              <a:t>Award aid on the basis of both merit and need</a:t>
            </a:r>
          </a:p>
          <a:p>
            <a:pPr eaLnBrk="1" hangingPunct="1">
              <a:spcBef>
                <a:spcPct val="35000"/>
              </a:spcBef>
              <a:spcAft>
                <a:spcPct val="30000"/>
              </a:spcAft>
            </a:pPr>
            <a:r>
              <a:rPr lang="en-US" smtClean="0"/>
              <a:t>Use information from the FAFSA</a:t>
            </a:r>
          </a:p>
          <a:p>
            <a:pPr eaLnBrk="1" hangingPunct="1">
              <a:spcBef>
                <a:spcPct val="35000"/>
              </a:spcBef>
              <a:spcAft>
                <a:spcPct val="30000"/>
              </a:spcAft>
            </a:pPr>
            <a:r>
              <a:rPr lang="en-US" smtClean="0"/>
              <a:t>Deadlines vary by state; check paper FAFSA or FAFSA on the Web site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Private 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426720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mtClean="0"/>
              <a:t>Foundations, businesses, charitable organizations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/>
              <a:t>Deadlines and application procedures vary widely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/>
              <a:t>Begin researching private aid sources early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Civic Organizations and Churches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dirty="0" smtClean="0"/>
              <a:t>Research what is available in community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To what organizations and churches do student and family belong?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Application process usually spring of senior year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Small scholarships add up!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Employers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426720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mtClean="0"/>
              <a:t>Companies may have scholarships available to the children of employees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Companies may have educational benefits for their employees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 We Will Discuss Tonight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3000" dirty="0" smtClean="0"/>
              <a:t>What is financial aid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dirty="0" smtClean="0"/>
              <a:t>Cost of attendance (COA)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dirty="0" smtClean="0"/>
              <a:t>Expected Family Contribution (EFC)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dirty="0" smtClean="0"/>
              <a:t>What is financial need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dirty="0" smtClean="0"/>
              <a:t>Categories, types, and sources of financial aid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dirty="0" smtClean="0"/>
              <a:t>Free Application for Federal Student Aid (FAFSA)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dirty="0" smtClean="0"/>
              <a:t>Special circumstances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Application for Federal Student Aid (FAFSA)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standard form that collects demographic and financial information about the student and family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May be filed electronically or using paper form</a:t>
            </a:r>
          </a:p>
          <a:p>
            <a:pPr marL="682625" lvl="1" indent="-341313" eaLnBrk="1" hangingPunct="1">
              <a:spcBef>
                <a:spcPct val="40000"/>
              </a:spcBef>
            </a:pPr>
            <a:r>
              <a:rPr lang="en-US" sz="3000" smtClean="0"/>
              <a:t>Available in English and Spanish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used to calculate the Expected Family Contribution or EFC</a:t>
            </a:r>
          </a:p>
          <a:p>
            <a:pPr marL="682625" lvl="1" indent="-341313" eaLnBrk="1" hangingPunct="1">
              <a:spcBef>
                <a:spcPct val="40000"/>
              </a:spcBef>
            </a:pPr>
            <a:r>
              <a:rPr lang="en-US" smtClean="0"/>
              <a:t>The amount of money a student and his or her family may reasonably be expected to contribute towards the cost of the student’s education for an academic year</a:t>
            </a:r>
          </a:p>
          <a:p>
            <a:pPr eaLnBrk="1" hangingPunct="1">
              <a:spcBef>
                <a:spcPct val="75000"/>
              </a:spcBef>
            </a:pPr>
            <a:r>
              <a:rPr lang="en-US" smtClean="0"/>
              <a:t>Colleges use EFC to award financial aid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267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May be filed at any time during an academic year, but no earlier than the January 1</a:t>
            </a:r>
            <a:r>
              <a:rPr lang="en-US" baseline="30000" dirty="0" smtClean="0"/>
              <a:t>st</a:t>
            </a:r>
            <a:r>
              <a:rPr lang="en-US" dirty="0" smtClean="0"/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For the 2012–13 academic year, the FAFSA may be filed beginning January 1, 2012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Colleges may set FAFSA filing deadlines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on the Web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895600"/>
            <a:ext cx="84582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800" dirty="0" smtClean="0"/>
              <a:t>Website: www.fafsa.gov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800" dirty="0" smtClean="0"/>
              <a:t>2012–13 FAFSA on the Web available on </a:t>
            </a:r>
            <a:br>
              <a:rPr lang="en-US" sz="2800" dirty="0" smtClean="0"/>
            </a:br>
            <a:r>
              <a:rPr lang="en-US" sz="2800" dirty="0" smtClean="0"/>
              <a:t>January 1, 2012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800" dirty="0" smtClean="0"/>
              <a:t>FAFSA on the Web Worksheet:</a:t>
            </a:r>
          </a:p>
          <a:p>
            <a:pPr marL="682625" lvl="1" indent="-341313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600" dirty="0" smtClean="0"/>
              <a:t>Used as “pre-application” worksheet</a:t>
            </a:r>
            <a:endParaRPr lang="en-US" sz="2600" baseline="30000" dirty="0" smtClean="0"/>
          </a:p>
          <a:p>
            <a:pPr marL="682625" lvl="1" indent="-341313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2600" dirty="0" smtClean="0"/>
              <a:t>Questions follow order of FAFSA on the Web</a:t>
            </a:r>
          </a:p>
        </p:txBody>
      </p:sp>
      <p:pic>
        <p:nvPicPr>
          <p:cNvPr id="8" name="Content Placeholder 7" descr="FOTW Bann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8458200" cy="1524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FAFSA on the Web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96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dirty="0" smtClean="0"/>
              <a:t>Good reasons to file electronically: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Built-in edits to prevent costly errors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Skip logic allows student and/or parent to skip unnecessary questions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/>
              <a:t>Option to use Internal Revenue Service (IRS) data retrieval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Good reasons to file electronically: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More timely submission of original application and any necessary corrections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More detailed instructions and “help” for common questions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Ability to check application status on-line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Simplified application process in the future</a:t>
            </a: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While completing FOTW, applicant may submit real-time request to IRS for tax data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If match found, IRS sends real-time results to applicant in new window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Applicant chooses whether or not to transfer data to FOTW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Available early February 2012 for 2012–13 processing cycle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Participation is voluntary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Reduces documents requested by financial aid office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Federal Student Aid Personal Identification Number (FSA PIN)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152900" cy="45720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Website: </a:t>
            </a:r>
            <a:r>
              <a:rPr lang="en-US" sz="2500" dirty="0" smtClean="0">
                <a:solidFill>
                  <a:srgbClr val="0066FF"/>
                </a:solidFill>
              </a:rPr>
              <a:t>www.pin.ed.gov</a:t>
            </a:r>
          </a:p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Sign FAFSA electronically</a:t>
            </a:r>
          </a:p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Not required, but speeds processing</a:t>
            </a:r>
          </a:p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May be used by students and parents throughout aid process, including subsequent school years</a:t>
            </a:r>
            <a:endParaRPr lang="en-US" sz="2400" dirty="0" smtClean="0"/>
          </a:p>
        </p:txBody>
      </p:sp>
      <p:pic>
        <p:nvPicPr>
          <p:cNvPr id="2970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4" cstate="print"/>
          <a:srcRect r="11765"/>
          <a:stretch>
            <a:fillRect/>
          </a:stretch>
        </p:blipFill>
        <p:spPr bwMode="auto">
          <a:xfrm>
            <a:off x="4800600" y="1066800"/>
            <a:ext cx="39624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on the Web Worksheet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05800" cy="4267200"/>
          </a:xfrm>
        </p:spPr>
        <p:txBody>
          <a:bodyPr/>
          <a:lstStyle/>
          <a:p>
            <a:pPr marL="0" indent="0" eaLnBrk="1" hangingPunct="1">
              <a:spcBef>
                <a:spcPct val="90000"/>
              </a:spcBef>
              <a:buFontTx/>
              <a:buNone/>
              <a:tabLst>
                <a:tab pos="350838" algn="l"/>
              </a:tabLst>
            </a:pPr>
            <a:endParaRPr lang="en-US" sz="2800" dirty="0" smtClean="0"/>
          </a:p>
          <a:p>
            <a:pPr marL="0" indent="0" eaLnBrk="1" hangingPunct="1">
              <a:spcBef>
                <a:spcPct val="90000"/>
              </a:spcBef>
              <a:buFontTx/>
              <a:buNone/>
              <a:tabLst>
                <a:tab pos="350838" algn="l"/>
              </a:tabLst>
            </a:pPr>
            <a:endParaRPr lang="en-US" sz="2800" dirty="0" smtClean="0"/>
          </a:p>
          <a:p>
            <a:pPr marL="0" indent="0" eaLnBrk="1" hangingPunct="1">
              <a:spcBef>
                <a:spcPts val="1800"/>
              </a:spcBef>
              <a:buFontTx/>
              <a:buNone/>
              <a:tabLst>
                <a:tab pos="350838" algn="l"/>
              </a:tabLst>
            </a:pPr>
            <a:r>
              <a:rPr lang="en-US" sz="2800" dirty="0" smtClean="0"/>
              <a:t>2012–13 FAFSA on the Web Worksheet—</a:t>
            </a:r>
            <a:br>
              <a:rPr lang="en-US" sz="2800" dirty="0" smtClean="0"/>
            </a:br>
            <a:r>
              <a:rPr lang="en-US" sz="2800" dirty="0" smtClean="0"/>
              <a:t>4-page booklet containing:</a:t>
            </a:r>
          </a:p>
          <a:p>
            <a:pPr marL="0" indent="0" eaLnBrk="1" hangingPunct="1">
              <a:spcBef>
                <a:spcPts val="2400"/>
              </a:spcBef>
              <a:tabLst>
                <a:tab pos="350838" algn="l"/>
              </a:tabLst>
            </a:pPr>
            <a:r>
              <a:rPr lang="en-US" sz="2800" dirty="0" smtClean="0"/>
              <a:t>	Instructions</a:t>
            </a:r>
          </a:p>
          <a:p>
            <a:pPr marL="0" indent="0" eaLnBrk="1" hangingPunct="1">
              <a:spcBef>
                <a:spcPts val="2400"/>
              </a:spcBef>
              <a:tabLst>
                <a:tab pos="350838" algn="l"/>
              </a:tabLst>
            </a:pPr>
            <a:r>
              <a:rPr lang="en-US" sz="2800" dirty="0" smtClean="0"/>
              <a:t>	22 questions in 4 sections</a:t>
            </a:r>
          </a:p>
        </p:txBody>
      </p:sp>
      <p:pic>
        <p:nvPicPr>
          <p:cNvPr id="5" name="Picture 4" descr="FOTW Workshee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8239125" cy="1447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Financial Aid?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Financial aid consists 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FOTW Worksheet: Section 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75000"/>
              </a:spcBef>
              <a:buFontTx/>
              <a:buNone/>
            </a:pPr>
            <a:r>
              <a:rPr lang="en-US" smtClean="0"/>
              <a:t>General student information: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 smtClean="0"/>
          </a:p>
          <a:p>
            <a:pPr eaLnBrk="1" hangingPunct="1">
              <a:spcBef>
                <a:spcPts val="3000"/>
              </a:spcBef>
            </a:pPr>
            <a:r>
              <a:rPr lang="en-US" smtClean="0"/>
              <a:t>Social Security Number</a:t>
            </a:r>
          </a:p>
          <a:p>
            <a:pPr eaLnBrk="1" hangingPunct="1">
              <a:spcBef>
                <a:spcPts val="3000"/>
              </a:spcBef>
            </a:pPr>
            <a:r>
              <a:rPr lang="en-US" smtClean="0"/>
              <a:t>Citizenship status</a:t>
            </a:r>
          </a:p>
          <a:p>
            <a:pPr eaLnBrk="1" hangingPunct="1">
              <a:spcBef>
                <a:spcPts val="3000"/>
              </a:spcBef>
            </a:pPr>
            <a:r>
              <a:rPr lang="en-US" smtClean="0"/>
              <a:t>Drug convictions</a:t>
            </a:r>
          </a:p>
          <a:p>
            <a:pPr eaLnBrk="1" hangingPunct="1">
              <a:spcBef>
                <a:spcPts val="3000"/>
              </a:spcBef>
            </a:pPr>
            <a:r>
              <a:rPr lang="en-US" smtClean="0"/>
              <a:t>Selective Service registration</a:t>
            </a:r>
          </a:p>
          <a:p>
            <a:pPr eaLnBrk="1" hangingPunct="1">
              <a:spcBef>
                <a:spcPct val="75000"/>
              </a:spcBef>
              <a:buFontTx/>
              <a:buNone/>
            </a:pPr>
            <a:endParaRPr lang="en-US" sz="3600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FOTW Worksheet: Section 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5000"/>
              </a:spcBef>
              <a:buFontTx/>
              <a:buNone/>
            </a:pPr>
            <a:r>
              <a:rPr lang="en-US" smtClean="0"/>
              <a:t>Student’s dependency status:</a:t>
            </a:r>
          </a:p>
          <a:p>
            <a:pPr eaLnBrk="1" hangingPunct="1">
              <a:spcBef>
                <a:spcPct val="105000"/>
              </a:spcBef>
            </a:pPr>
            <a:r>
              <a:rPr lang="en-US" smtClean="0"/>
              <a:t>If all “No” responses, student is dependent</a:t>
            </a:r>
          </a:p>
          <a:p>
            <a:pPr eaLnBrk="1" hangingPunct="1">
              <a:spcBef>
                <a:spcPct val="105000"/>
              </a:spcBef>
            </a:pPr>
            <a:r>
              <a:rPr lang="en-US" smtClean="0"/>
              <a:t>If “Yes” to any question, student is independent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FOTW Worksheet: Section 3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  <a:defRPr/>
            </a:pPr>
            <a:r>
              <a:rPr lang="en-US" dirty="0" smtClean="0"/>
              <a:t>Information about the parents of dependent students:</a:t>
            </a:r>
          </a:p>
          <a:p>
            <a:pPr eaLnBrk="1" hangingPunct="1">
              <a:spcBef>
                <a:spcPts val="3000"/>
              </a:spcBef>
              <a:tabLst>
                <a:tab pos="292100" algn="l"/>
              </a:tabLst>
              <a:defRPr/>
            </a:pPr>
            <a:r>
              <a:rPr lang="en-US" dirty="0" smtClean="0"/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dirty="0" smtClean="0"/>
              <a:t>Dislocated worker status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dirty="0" smtClean="0"/>
              <a:t>Assets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FOTW Worksheet: Section 4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  <a:buFontTx/>
              <a:buNone/>
            </a:pPr>
            <a:r>
              <a:rPr lang="en-US" dirty="0" smtClean="0"/>
              <a:t>Information about the student (and spouse):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/>
              <a:t>Tax, income, and other financial information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/>
              <a:t>Dislocated worker status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/>
              <a:t>Assets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Information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College and housing information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Signatures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One parent (dependent students)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Format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Electronic using PIN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Paper FAFSA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Frequent FAFSA Errors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Divorced/remarried parental information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Income earned by parents/stepparents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U.S. income taxes paid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Number of household members in college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Real estate and investment net worth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Processing Results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175" indent="-3175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tabLst>
                <a:tab pos="347663" algn="l"/>
              </a:tabLst>
            </a:pPr>
            <a:r>
              <a:rPr lang="en-US" dirty="0" smtClean="0"/>
              <a:t>Central Processing System (CPS) notifies student of FAFSA processing results by:</a:t>
            </a:r>
          </a:p>
          <a:p>
            <a:pPr marL="3175" indent="-3175" eaLnBrk="1" hangingPunct="1">
              <a:spcBef>
                <a:spcPts val="1800"/>
              </a:spcBef>
              <a:tabLst>
                <a:tab pos="347663" algn="l"/>
              </a:tabLst>
            </a:pPr>
            <a:r>
              <a:rPr lang="en-US" sz="2800" dirty="0" smtClean="0"/>
              <a:t>	Paper Student Aid Report (SAR) if paper FAFSA 	was filed and student’s e-mail address was not 	provided</a:t>
            </a:r>
          </a:p>
          <a:p>
            <a:pPr marL="3175" indent="-3175" eaLnBrk="1" hangingPunct="1">
              <a:spcBef>
                <a:spcPts val="1800"/>
              </a:spcBef>
              <a:tabLst>
                <a:tab pos="347663" algn="l"/>
              </a:tabLst>
            </a:pPr>
            <a:r>
              <a:rPr lang="en-US" sz="2800" dirty="0" smtClean="0"/>
              <a:t>	SAR Acknowledgement if filed FAFSA on the 	Web and student’s e-mail address was not 	provided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Processing Results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dirty="0" smtClean="0"/>
              <a:t>CPS notifies student of FAFSA processing results by:</a:t>
            </a:r>
          </a:p>
          <a:p>
            <a:pPr marL="682625" lvl="1" indent="-341313" eaLnBrk="1" hangingPunct="1">
              <a:spcBef>
                <a:spcPct val="70000"/>
              </a:spcBef>
            </a:pPr>
            <a:r>
              <a:rPr lang="en-US" dirty="0" smtClean="0"/>
              <a:t>E-mail notification containing a direct link to student’s on-line SAR if student’s e-mail was provided on paper or electronic FAFSA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Student with PIN may view SAR on-line at </a:t>
            </a:r>
            <a:r>
              <a:rPr lang="en-US" dirty="0" smtClean="0">
                <a:solidFill>
                  <a:srgbClr val="0066FF"/>
                </a:solidFill>
              </a:rPr>
              <a:t>www.fafsa.gov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Processing Results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267200"/>
          </a:xfrm>
        </p:spPr>
        <p:txBody>
          <a:bodyPr/>
          <a:lstStyle/>
          <a:p>
            <a:pPr eaLnBrk="1" hangingPunct="1">
              <a:tabLst>
                <a:tab pos="4054475" algn="l"/>
              </a:tabLst>
            </a:pPr>
            <a:r>
              <a:rPr lang="en-US" dirty="0" smtClean="0"/>
              <a:t>Institutional Student Information Record (ISIR) sent to colleges listed on FAFSA approximately 10 to 14 days after FAFSA submitted</a:t>
            </a:r>
          </a:p>
          <a:p>
            <a:pPr eaLnBrk="1" hangingPunct="1">
              <a:spcBef>
                <a:spcPct val="75000"/>
              </a:spcBef>
              <a:tabLst>
                <a:tab pos="4054475" algn="l"/>
              </a:tabLst>
            </a:pPr>
            <a:r>
              <a:rPr lang="en-US" dirty="0" smtClean="0"/>
              <a:t>College reviews ISIR</a:t>
            </a:r>
          </a:p>
          <a:p>
            <a:pPr marL="682625" lvl="1" indent="-341313" eaLnBrk="1" hangingPunct="1">
              <a:tabLst>
                <a:tab pos="4054475" algn="l"/>
              </a:tabLst>
            </a:pPr>
            <a:r>
              <a:rPr lang="en-US" dirty="0" smtClean="0"/>
              <a:t>May request additional documentation, such as proof that a sibling is enrolled </a:t>
            </a:r>
            <a:r>
              <a:rPr lang="en-US" smtClean="0"/>
              <a:t>in college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Cost of Attendance (COA)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267200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Direct costs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Indirect costs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Direct and indirect costs combined into cost of attendance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dirty="0" smtClean="0"/>
              <a:t>Varies widely from college to college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Aid Report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267200"/>
          </a:xfrm>
        </p:spPr>
        <p:txBody>
          <a:bodyPr/>
          <a:lstStyle/>
          <a:p>
            <a:pPr eaLnBrk="1" hangingPunct="1">
              <a:spcBef>
                <a:spcPct val="125000"/>
              </a:spcBef>
            </a:pPr>
            <a:r>
              <a:rPr lang="en-US" smtClean="0"/>
              <a:t>Review data for accuracy</a:t>
            </a:r>
          </a:p>
          <a:p>
            <a:pPr eaLnBrk="1" hangingPunct="1">
              <a:spcBef>
                <a:spcPct val="125000"/>
              </a:spcBef>
            </a:pPr>
            <a:r>
              <a:rPr lang="en-US" smtClean="0"/>
              <a:t>Update estimated information when actual figures are available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Corrections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 smtClean="0"/>
              <a:t>If necessary, corrections to FAFSA data may be made by: 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tabLst>
                <a:tab pos="347663" algn="l"/>
              </a:tabLst>
            </a:pPr>
            <a:r>
              <a:rPr lang="en-US" dirty="0" smtClean="0"/>
              <a:t>	</a:t>
            </a:r>
            <a:r>
              <a:rPr lang="en-US" sz="2800" dirty="0" smtClean="0"/>
              <a:t>Using FAFSA on the Web (</a:t>
            </a:r>
            <a:r>
              <a:rPr lang="en-US" sz="2800" dirty="0" smtClean="0">
                <a:solidFill>
                  <a:srgbClr val="0066FF"/>
                </a:solidFill>
              </a:rPr>
              <a:t>www.fafsa.gov</a:t>
            </a:r>
            <a:r>
              <a:rPr lang="en-US" sz="2800" dirty="0" smtClean="0"/>
              <a:t>) if </a:t>
            </a:r>
            <a:br>
              <a:rPr lang="en-US" sz="2800" dirty="0" smtClean="0"/>
            </a:br>
            <a:r>
              <a:rPr lang="en-US" sz="2800" dirty="0" smtClean="0"/>
              <a:t>	student has a PIN;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tabLst>
                <a:tab pos="347663" algn="l"/>
              </a:tabLst>
            </a:pPr>
            <a:r>
              <a:rPr lang="en-US" sz="2800" dirty="0" smtClean="0"/>
              <a:t>	Updating paper SAR (SAR Information 	Acknowledgement cannot be used to make 	corrections); or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tabLst>
                <a:tab pos="347663" algn="l"/>
              </a:tabLst>
            </a:pPr>
            <a:r>
              <a:rPr lang="en-US" sz="2800" dirty="0" smtClean="0"/>
              <a:t>	Submitting documentation to college’s 	financial aid office</a:t>
            </a: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Circumstances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848600" cy="4267200"/>
          </a:xfrm>
        </p:spPr>
        <p:txBody>
          <a:bodyPr/>
          <a:lstStyle/>
          <a:p>
            <a:pPr eaLnBrk="1" hangingPunct="1">
              <a:spcBef>
                <a:spcPts val="4800"/>
              </a:spcBef>
              <a:spcAft>
                <a:spcPct val="30000"/>
              </a:spcAft>
            </a:pPr>
            <a:r>
              <a:rPr lang="en-US" dirty="0" smtClean="0"/>
              <a:t>Cannot report on FAFSA</a:t>
            </a:r>
          </a:p>
          <a:p>
            <a:pPr eaLnBrk="1" hangingPunct="1">
              <a:spcBef>
                <a:spcPts val="4800"/>
              </a:spcBef>
              <a:spcAft>
                <a:spcPct val="30000"/>
              </a:spcAft>
            </a:pPr>
            <a:r>
              <a:rPr lang="en-US" dirty="0" smtClean="0"/>
              <a:t>Send written explanation to financial aid office at each college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Circumstances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n-US" dirty="0" smtClean="0"/>
              <a:t>Change in employment status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Medical expenses not covered by insurance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Change in parent marital status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Unusual dependent care expenses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Student cannot obtain parent information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9511" name="Picture 7" descr="nasfaalogo_in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7924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Expected Family Contribution (EFC)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dirty="0" smtClean="0"/>
              <a:t>Amount family can reasonably be expected to contribute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Stays the same regardless of college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Two components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dirty="0" smtClean="0"/>
              <a:t>Parent contribution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dirty="0" smtClean="0"/>
              <a:t>Student contribution</a:t>
            </a:r>
          </a:p>
          <a:p>
            <a:pPr eaLnBrk="1" hangingPunct="1">
              <a:lnSpc>
                <a:spcPct val="95000"/>
              </a:lnSpc>
            </a:pPr>
            <a:r>
              <a:rPr lang="en-US" dirty="0" smtClean="0"/>
              <a:t>Calculated using data from a federal application form and a federal formula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Financial Need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315200" cy="35814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sz="3400" smtClean="0">
                <a:ea typeface="ＭＳ Ｐゴシック" pitchFamily="34" charset="-128"/>
              </a:rPr>
              <a:t>Cost of Attendance 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z="3400" smtClean="0">
                <a:ea typeface="ＭＳ Ｐゴシック" pitchFamily="34" charset="-128"/>
              </a:rPr>
              <a:t> </a:t>
            </a:r>
            <a:r>
              <a:rPr lang="en-US" sz="3400" smtClean="0">
                <a:cs typeface="Arial" charset="0"/>
              </a:rPr>
              <a:t>–</a:t>
            </a:r>
            <a:r>
              <a:rPr lang="en-US" sz="3400" smtClean="0">
                <a:solidFill>
                  <a:srgbClr val="CC0099"/>
                </a:solidFill>
              </a:rPr>
              <a:t> 	</a:t>
            </a:r>
            <a:r>
              <a:rPr lang="en-US" sz="3400" smtClean="0">
                <a:ea typeface="ＭＳ Ｐゴシック" pitchFamily="34" charset="-128"/>
              </a:rPr>
              <a:t>Expected Family Contribution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z="3400" smtClean="0">
                <a:ea typeface="ＭＳ Ｐゴシック" pitchFamily="34" charset="-128"/>
              </a:rPr>
              <a:t> = 	Financial Need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990600" y="38862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Categories of Financial Aid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0"/>
              </a:spcBef>
            </a:pPr>
            <a:r>
              <a:rPr lang="en-US" dirty="0" smtClean="0"/>
              <a:t>Need-based</a:t>
            </a:r>
          </a:p>
          <a:p>
            <a:pPr eaLnBrk="1" hangingPunct="1">
              <a:spcBef>
                <a:spcPct val="200000"/>
              </a:spcBef>
            </a:pPr>
            <a:r>
              <a:rPr lang="en-US" dirty="0" smtClean="0"/>
              <a:t>Non-need-based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Financial Aid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mtClean="0"/>
              <a:t>Scholarships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Grants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Loans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Employment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Scholarships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315200" cy="4267200"/>
          </a:xfrm>
        </p:spPr>
        <p:txBody>
          <a:bodyPr/>
          <a:lstStyle/>
          <a:p>
            <a:pPr marL="347663" indent="-347663" eaLnBrk="1" hangingPunct="1">
              <a:spcBef>
                <a:spcPct val="100000"/>
              </a:spcBef>
            </a:pPr>
            <a:r>
              <a:rPr lang="en-US" smtClean="0"/>
              <a:t>Money that does not have to be paid back</a:t>
            </a:r>
          </a:p>
          <a:p>
            <a:pPr marL="347663" indent="-347663" eaLnBrk="1" hangingPunct="1">
              <a:spcBef>
                <a:spcPct val="100000"/>
              </a:spcBef>
            </a:pPr>
            <a:r>
              <a:rPr lang="en-US" smtClean="0"/>
              <a:t>Awarded on the  basis of merit, skill, or unique characteristic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8996</TotalTime>
  <Words>1145</Words>
  <Application>Microsoft Office PowerPoint</Application>
  <PresentationFormat>On-screen Show (4:3)</PresentationFormat>
  <Paragraphs>246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ＭＳ Ｐゴシック</vt:lpstr>
      <vt:lpstr>Default Design</vt:lpstr>
      <vt:lpstr>PowerPoint Presentation</vt:lpstr>
      <vt:lpstr>Topics We Will Discuss Tonight</vt:lpstr>
      <vt:lpstr>What is Financial Aid?</vt:lpstr>
      <vt:lpstr>What is Cost of Attendance (COA)</vt:lpstr>
      <vt:lpstr>What is the Expected Family Contribution (EFC)</vt:lpstr>
      <vt:lpstr>What is Financial Need</vt:lpstr>
      <vt:lpstr>Categories of Financial Aid</vt:lpstr>
      <vt:lpstr>Types of Financial Aid</vt:lpstr>
      <vt:lpstr>Scholarships</vt:lpstr>
      <vt:lpstr>Grants</vt:lpstr>
      <vt:lpstr>Loans</vt:lpstr>
      <vt:lpstr>Employment</vt:lpstr>
      <vt:lpstr>Sources of Financial Aid</vt:lpstr>
      <vt:lpstr>Federal Government</vt:lpstr>
      <vt:lpstr>Common Federal Aid Programs</vt:lpstr>
      <vt:lpstr>States</vt:lpstr>
      <vt:lpstr>Private Sources</vt:lpstr>
      <vt:lpstr>Civic Organizations and Churches</vt:lpstr>
      <vt:lpstr>Employers</vt:lpstr>
      <vt:lpstr>Free Application for Federal Student Aid (FAFSA)</vt:lpstr>
      <vt:lpstr>FAFSA</vt:lpstr>
      <vt:lpstr>FAFSA</vt:lpstr>
      <vt:lpstr>FAFSA on the Web</vt:lpstr>
      <vt:lpstr>FAFSA on the Web</vt:lpstr>
      <vt:lpstr>FAFSA on the Web</vt:lpstr>
      <vt:lpstr>IRS Data Retrieval </vt:lpstr>
      <vt:lpstr>IRS Data Retrieval </vt:lpstr>
      <vt:lpstr>Federal Student Aid Personal Identification Number (FSA PIN)</vt:lpstr>
      <vt:lpstr>FAFSA on the Web Worksheet</vt:lpstr>
      <vt:lpstr>FOTW Worksheet: Section 1</vt:lpstr>
      <vt:lpstr>FOTW Worksheet: Section 2</vt:lpstr>
      <vt:lpstr>FOTW Worksheet: Section 3</vt:lpstr>
      <vt:lpstr>FOTW Worksheet: Section 4</vt:lpstr>
      <vt:lpstr>Additional Information</vt:lpstr>
      <vt:lpstr>Signatures</vt:lpstr>
      <vt:lpstr>Frequent FAFSA Errors</vt:lpstr>
      <vt:lpstr>FAFSA Processing Results</vt:lpstr>
      <vt:lpstr>FAFSA Processing Results</vt:lpstr>
      <vt:lpstr>FAFSA Processing Results</vt:lpstr>
      <vt:lpstr>Student Aid Report</vt:lpstr>
      <vt:lpstr>Making Corrections</vt:lpstr>
      <vt:lpstr>Special Circumstances</vt:lpstr>
      <vt:lpstr>Special Circumstances</vt:lpstr>
      <vt:lpstr>PowerPoint Presentation</vt:lpstr>
    </vt:vector>
  </TitlesOfParts>
  <Company>NASFAA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 About Financial Aid</dc:title>
  <dc:creator>National Association of Student Financial Aid Administrators</dc:creator>
  <cp:lastModifiedBy>Robbie Willetts</cp:lastModifiedBy>
  <cp:revision>290</cp:revision>
  <dcterms:created xsi:type="dcterms:W3CDTF">2002-05-09T20:33:25Z</dcterms:created>
  <dcterms:modified xsi:type="dcterms:W3CDTF">2012-08-23T15:33:27Z</dcterms:modified>
</cp:coreProperties>
</file>